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Comfortaa SemiBold"/>
      <p:regular r:id="rId37"/>
      <p:bold r:id="rId38"/>
    </p:embeddedFont>
    <p:embeddedFont>
      <p:font typeface="DM Sans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DM Sans"/>
      <p:regular r:id="rId47"/>
      <p:bold r:id="rId48"/>
      <p:italic r:id="rId49"/>
      <p:boldItalic r:id="rId50"/>
    </p:embeddedFont>
    <p:embeddedFont>
      <p:font typeface="Comfortaa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Medium-bold.fntdata"/><Relationship Id="rId42" Type="http://schemas.openxmlformats.org/officeDocument/2006/relationships/font" Target="fonts/DMSansMedium-boldItalic.fntdata"/><Relationship Id="rId41" Type="http://schemas.openxmlformats.org/officeDocument/2006/relationships/font" Target="fonts/DMSans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MSans-bold.fntdata"/><Relationship Id="rId47" Type="http://schemas.openxmlformats.org/officeDocument/2006/relationships/font" Target="fonts/DMSans-regular.fntdata"/><Relationship Id="rId49" Type="http://schemas.openxmlformats.org/officeDocument/2006/relationships/font" Target="fonts/DM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ComfortaaSemiBold-regular.fntdata"/><Relationship Id="rId36" Type="http://schemas.openxmlformats.org/officeDocument/2006/relationships/slide" Target="slides/slide32.xml"/><Relationship Id="rId39" Type="http://schemas.openxmlformats.org/officeDocument/2006/relationships/font" Target="fonts/DMSansMedium-regular.fntdata"/><Relationship Id="rId38" Type="http://schemas.openxmlformats.org/officeDocument/2006/relationships/font" Target="fonts/ComfortaaSemiBo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omfortaa-regular.fntdata"/><Relationship Id="rId50" Type="http://schemas.openxmlformats.org/officeDocument/2006/relationships/font" Target="fonts/DMSans-boldItalic.fntdata"/><Relationship Id="rId52" Type="http://schemas.openxmlformats.org/officeDocument/2006/relationships/font" Target="fonts/Comforta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51b3283b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51b3283b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7c56d17f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7c56d17f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d4b74c97a_6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d4b74c97a_6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Before, RunInference was there, </a:t>
            </a:r>
            <a:r>
              <a:rPr lang="en">
                <a:solidFill>
                  <a:schemeClr val="dk1"/>
                </a:solidFill>
              </a:rPr>
              <a:t>write lots of boilerplate code,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 fn: load model, based on framework, Handle yourself batching, shared class of model,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handling, metrics like mean batch latency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 fn: good for prototyping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1ff3af89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1ff3af89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d4b74c97a_6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d4b74c97a_6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one import statement, and pass the model handler to the RunInference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d4b74c97a_6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d4b74c97a_6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ModelHandler is a configuration that informs RunInference about the model details and that provides type information for the output.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d4b74c97a_6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d4b74c97a_6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keep a reference to the image inference is associated with., To aggregate transforms of different inputs., To run postprocessing steps correctly.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35455725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35455725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deep dive into an example where we walk through a pipeline where we use two models in a sequential fashion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</a:t>
            </a:r>
            <a:r>
              <a:rPr lang="en"/>
              <a:t>n image is the input to the BLIP model, which gives captions and then they are fed into the CLIP model and in the end you get  ranked captions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35455725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35455725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BLIP is a model for image captioning but can do visual question answering and text-to-image </a:t>
            </a:r>
            <a:r>
              <a:rPr lang="en"/>
              <a:t>similarity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 is another model that maximizes text-image similarity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35455725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35455725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can visualize the Entire pipeline as a DAG in this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pipeline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0c74e12c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0c74e12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the pipeline looks complex but it’s quite easy to understand. </a:t>
            </a:r>
            <a:br>
              <a:rPr lang="en"/>
            </a:br>
            <a:r>
              <a:rPr lang="en"/>
              <a:t>I will walk through different steps in the next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51b3283b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51b3283b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d4b74c97a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d4b74c97a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reading part basically contains creating a PCollection using list and then getting the Image object using beam.Map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get a tuple of (img_url, Image object)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d4b74c97a_6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d4b74c97a_6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any ML model expects inputs in some certain format, which is often referred to as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preprocessing combines different functions like Resizing, Normalizing, Convert to tensor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end you get a torch.Tensor along with the URL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d4b74c97a_6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d4b74c97a_6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runinference arguments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354557258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354557258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Keyed Model Handler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 keep a reference to the image that the inference is associated with.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Might help in transformations like aggregation.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d4b74c97a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d4b74c97a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d4b74c97a_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d4b74c97a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so that in a post-process step it will be helpful to know corresponding to which image, the captions are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354557258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354557258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354557258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354557258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default the RunInference, calls the forward function() for the PyTorch Model, and here we can see that we have overridden the forward function, to </a:t>
            </a:r>
            <a:r>
              <a:rPr lang="en"/>
              <a:t>squeeze</a:t>
            </a:r>
            <a:r>
              <a:rPr lang="en"/>
              <a:t> a tensor dimension as Runinference has added extra dimension and the model doesn’t want that extra dimension. You could also change the preprocessing logic to </a:t>
            </a:r>
            <a:r>
              <a:rPr lang="en"/>
              <a:t>mitigate</a:t>
            </a:r>
            <a:r>
              <a:rPr lang="en"/>
              <a:t> this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354557258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35455725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0c74e12c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0c74e12c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1ff3af89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1ff3af89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0c74e12c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0c74e12c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c14ae80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c14ae80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bc42cb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bc42cb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c14ae800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c14ae800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 to Philippe, my colleague working at Belgium Office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worked &amp; developed initial pipeline with Apache beam 2.40.0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0c74e12c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0c74e12c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Real life problems require multiple models as you are solving different problems at the same time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d3c7c904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d3c7c904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 can solve a lot of tasks as they add semantic information to the data. Helps in better understanding.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d3c7c90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d3c7c90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helps in understanding customer feedback, social media sentiment, or user opinions, enriching the data with sentiment scores or labels.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1ff3af89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1ff3af89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real-life solution to a problem of a chat bot.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0c74e12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0c74e12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pattern: Useful for</a:t>
            </a:r>
            <a:r>
              <a:rPr lang="en"/>
              <a:t> (A/B testing) and that you can do custom partitions (e.g. 50/50)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" type="title">
  <p:cSld name="TITLE">
    <p:bg>
      <p:bgPr>
        <a:solidFill>
          <a:srgbClr val="45B6F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9075" y="148350"/>
            <a:ext cx="8910300" cy="47865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075" y="125700"/>
            <a:ext cx="8910300" cy="565500"/>
          </a:xfrm>
          <a:prstGeom prst="rect">
            <a:avLst/>
          </a:prstGeom>
          <a:solidFill>
            <a:srgbClr val="FF570B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506824" y="148350"/>
            <a:ext cx="522552" cy="47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50" y="254204"/>
            <a:ext cx="308525" cy="3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emplate">
  <p:cSld name="SECTION_HEADER_1_1">
    <p:bg>
      <p:bgPr>
        <a:solidFill>
          <a:srgbClr val="45B6FE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s &amp; 2 columns">
  <p:cSld name="TITLE_2">
    <p:bg>
      <p:bgPr>
        <a:solidFill>
          <a:srgbClr val="45B6FE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4668125" y="127675"/>
            <a:ext cx="4386434" cy="4807310"/>
            <a:chOff x="299215" y="312824"/>
            <a:chExt cx="4113310" cy="4659601"/>
          </a:xfrm>
        </p:grpSpPr>
        <p:sp>
          <p:nvSpPr>
            <p:cNvPr id="22" name="Google Shape;22;p3"/>
            <p:cNvSpPr/>
            <p:nvPr/>
          </p:nvSpPr>
          <p:spPr>
            <a:xfrm>
              <a:off x="299225" y="312825"/>
              <a:ext cx="4113300" cy="4659600"/>
            </a:xfrm>
            <a:prstGeom prst="rect">
              <a:avLst/>
            </a:prstGeom>
            <a:gradFill>
              <a:gsLst>
                <a:gs pos="0">
                  <a:srgbClr val="F9FEFF"/>
                </a:gs>
                <a:gs pos="96000">
                  <a:srgbClr val="F9FEFF"/>
                </a:gs>
                <a:gs pos="100000">
                  <a:srgbClr val="F9FE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1C4966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9215" y="312824"/>
              <a:ext cx="4113300" cy="526500"/>
            </a:xfrm>
            <a:prstGeom prst="rect">
              <a:avLst/>
            </a:prstGeom>
            <a:solidFill>
              <a:srgbClr val="FF570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119100" y="127675"/>
            <a:ext cx="4332109" cy="4807309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19100" y="127675"/>
            <a:ext cx="4332000" cy="543300"/>
          </a:xfrm>
          <a:prstGeom prst="rect">
            <a:avLst/>
          </a:prstGeom>
          <a:solidFill>
            <a:srgbClr val="FF570B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2" type="subTitle"/>
          </p:nvPr>
        </p:nvSpPr>
        <p:spPr>
          <a:xfrm>
            <a:off x="4764750" y="210312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3" type="body"/>
          </p:nvPr>
        </p:nvSpPr>
        <p:spPr>
          <a:xfrm>
            <a:off x="268950" y="894225"/>
            <a:ext cx="40542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4" type="body"/>
          </p:nvPr>
        </p:nvSpPr>
        <p:spPr>
          <a:xfrm>
            <a:off x="4764750" y="894213"/>
            <a:ext cx="40542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&amp; Image">
  <p:cSld name="TITLE_2_1">
    <p:bg>
      <p:bgPr>
        <a:solidFill>
          <a:srgbClr val="45B6FE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119087" y="127663"/>
            <a:ext cx="4332000" cy="48072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19075" y="127684"/>
            <a:ext cx="4332000" cy="580200"/>
          </a:xfrm>
          <a:prstGeom prst="rect">
            <a:avLst/>
          </a:prstGeom>
          <a:solidFill>
            <a:srgbClr val="FF570B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4795875" y="127662"/>
            <a:ext cx="4113300" cy="4807309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 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302550" y="874050"/>
            <a:ext cx="39735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solidFill>
          <a:srgbClr val="45B6FE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119075" y="111675"/>
            <a:ext cx="8910300" cy="49401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211750" y="4246050"/>
            <a:ext cx="1325975" cy="731423"/>
            <a:chOff x="374500" y="4202650"/>
            <a:chExt cx="1325975" cy="731423"/>
          </a:xfrm>
        </p:grpSpPr>
        <p:sp>
          <p:nvSpPr>
            <p:cNvPr id="44" name="Google Shape;44;p5"/>
            <p:cNvSpPr txBox="1"/>
            <p:nvPr/>
          </p:nvSpPr>
          <p:spPr>
            <a:xfrm>
              <a:off x="440775" y="4562250"/>
              <a:ext cx="12597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000A54"/>
                  </a:solidFill>
                  <a:latin typeface="Comfortaa"/>
                  <a:ea typeface="Comfortaa"/>
                  <a:cs typeface="Comfortaa"/>
                  <a:sym typeface="Comfortaa"/>
                </a:rPr>
                <a:t>NYC 2023</a:t>
              </a:r>
              <a:endParaRPr b="1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45" name="Google Shape;4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4500" y="4202650"/>
              <a:ext cx="731423" cy="7314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5"/>
          <p:cNvSpPr/>
          <p:nvPr/>
        </p:nvSpPr>
        <p:spPr>
          <a:xfrm>
            <a:off x="1041450" y="1364975"/>
            <a:ext cx="7061100" cy="1479600"/>
          </a:xfrm>
          <a:prstGeom prst="roundRect">
            <a:avLst>
              <a:gd fmla="val 16667" name="adj"/>
            </a:avLst>
          </a:prstGeom>
          <a:solidFill>
            <a:srgbClr val="FF570B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1378325" y="1573300"/>
            <a:ext cx="63471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">
  <p:cSld name="TITLE_1_1">
    <p:bg>
      <p:bgPr>
        <a:solidFill>
          <a:srgbClr val="45B6FE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119075" y="146725"/>
            <a:ext cx="8910300" cy="48114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3427625" y="216775"/>
            <a:ext cx="5543400" cy="525600"/>
          </a:xfrm>
          <a:prstGeom prst="roundRect">
            <a:avLst>
              <a:gd fmla="val 16667" name="adj"/>
            </a:avLst>
          </a:prstGeom>
          <a:solidFill>
            <a:srgbClr val="FF570B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" name="Google Shape;53;p6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 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3469350" y="253250"/>
            <a:ext cx="54483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289100" y="995075"/>
            <a:ext cx="8646600" cy="3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&amp; Subtitle">
  <p:cSld name="TITLE_1_1_1">
    <p:bg>
      <p:bgPr>
        <a:solidFill>
          <a:srgbClr val="45B6FE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9075" y="146725"/>
            <a:ext cx="8910300" cy="48114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  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210050" y="295825"/>
            <a:ext cx="6014400" cy="429000"/>
          </a:xfrm>
          <a:prstGeom prst="rect">
            <a:avLst/>
          </a:prstGeom>
          <a:solidFill>
            <a:srgbClr val="FF570B"/>
          </a:solidFill>
          <a:ln cap="rnd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&amp; Image">
  <p:cSld name="TITLE_1_1_1_1">
    <p:bg>
      <p:bgPr>
        <a:solidFill>
          <a:srgbClr val="45B6FE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119075" y="146725"/>
            <a:ext cx="8910300" cy="23445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 txBox="1"/>
          <p:nvPr/>
        </p:nvSpPr>
        <p:spPr>
          <a:xfrm>
            <a:off x="7825900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BEAM SUMMIT NYC 2023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8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#  </a:t>
            </a:r>
            <a:endParaRPr b="1"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116850" y="2577900"/>
            <a:ext cx="8910300" cy="2344500"/>
          </a:xfrm>
          <a:prstGeom prst="rect">
            <a:avLst/>
          </a:prstGeom>
          <a:gradFill>
            <a:gsLst>
              <a:gs pos="0">
                <a:srgbClr val="F9FEFF"/>
              </a:gs>
              <a:gs pos="96000">
                <a:srgbClr val="F9FEFF"/>
              </a:gs>
              <a:gs pos="100000">
                <a:srgbClr val="F9FE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C4966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 txBox="1"/>
          <p:nvPr>
            <p:ph type="title"/>
          </p:nvPr>
        </p:nvSpPr>
        <p:spPr>
          <a:xfrm>
            <a:off x="116850" y="146725"/>
            <a:ext cx="8910300" cy="429000"/>
          </a:xfrm>
          <a:prstGeom prst="rect">
            <a:avLst/>
          </a:prstGeom>
          <a:solidFill>
            <a:srgbClr val="FF570B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208425" y="759750"/>
            <a:ext cx="8592600" cy="16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45B6FE"/>
            </a:gs>
            <a:gs pos="100000">
              <a:srgbClr val="167CD6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SECTION_HEADER_1">
    <p:bg>
      <p:bgPr>
        <a:solidFill>
          <a:srgbClr val="45B6FE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0"/>
          <p:cNvGrpSpPr/>
          <p:nvPr/>
        </p:nvGrpSpPr>
        <p:grpSpPr>
          <a:xfrm>
            <a:off x="211750" y="4246050"/>
            <a:ext cx="1325975" cy="731423"/>
            <a:chOff x="374500" y="4202650"/>
            <a:chExt cx="1325975" cy="731423"/>
          </a:xfrm>
        </p:grpSpPr>
        <p:sp>
          <p:nvSpPr>
            <p:cNvPr id="76" name="Google Shape;76;p10"/>
            <p:cNvSpPr txBox="1"/>
            <p:nvPr/>
          </p:nvSpPr>
          <p:spPr>
            <a:xfrm>
              <a:off x="440775" y="4562250"/>
              <a:ext cx="12597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NYC 2023</a:t>
              </a:r>
              <a:endParaRPr b="1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77" name="Google Shape;77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4500" y="4202650"/>
              <a:ext cx="731423" cy="7314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0"/>
          <p:cNvSpPr/>
          <p:nvPr/>
        </p:nvSpPr>
        <p:spPr>
          <a:xfrm>
            <a:off x="5120475" y="216775"/>
            <a:ext cx="3850500" cy="617700"/>
          </a:xfrm>
          <a:prstGeom prst="roundRect">
            <a:avLst>
              <a:gd fmla="val 16667" name="adj"/>
            </a:avLst>
          </a:prstGeom>
          <a:solidFill>
            <a:srgbClr val="FF570B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7CD6"/>
              </a:buClr>
              <a:buSzPts val="3000"/>
              <a:buFont typeface="DM Sans Medium"/>
              <a:buNone/>
              <a:defRPr sz="3000">
                <a:solidFill>
                  <a:srgbClr val="167CD6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●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ml6.eu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shub-kris/Beam-Summit-2023/blob/main/ensemble-modeling/Apache_Beam_and_Ensemble_Modeling.ipynb" TargetMode="External"/><Relationship Id="rId4" Type="http://schemas.openxmlformats.org/officeDocument/2006/relationships/hyperlink" Target="https://beam.apache.org/documentation/ml/multi-model-pipelines/" TargetMode="External"/><Relationship Id="rId5" Type="http://schemas.openxmlformats.org/officeDocument/2006/relationships/hyperlink" Target="https://beam.apache.org/documentation/ml/tensorrt-runinference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shub-kris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loud.google.com/blog/products/data-analytics/influsing-ml-models-into-production-pipelines-with-dataflow" TargetMode="External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Problem</a:t>
            </a:r>
            <a:endParaRPr sz="2200"/>
          </a:p>
        </p:txBody>
      </p:sp>
      <p:sp>
        <p:nvSpPr>
          <p:cNvPr id="155" name="Google Shape;155;p21"/>
          <p:cNvSpPr txBox="1"/>
          <p:nvPr>
            <p:ph idx="2" type="subTitle"/>
          </p:nvPr>
        </p:nvSpPr>
        <p:spPr>
          <a:xfrm>
            <a:off x="4764750" y="210312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Solution</a:t>
            </a:r>
            <a:endParaRPr b="1" sz="2100"/>
          </a:p>
        </p:txBody>
      </p:sp>
      <p:sp>
        <p:nvSpPr>
          <p:cNvPr id="156" name="Google Shape;156;p21"/>
          <p:cNvSpPr txBox="1"/>
          <p:nvPr>
            <p:ph idx="3" type="body"/>
          </p:nvPr>
        </p:nvSpPr>
        <p:spPr>
          <a:xfrm>
            <a:off x="268950" y="894225"/>
            <a:ext cx="40542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Seamlessly integrate ML models in a Beam pipeline for semantic enrichment of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4" type="body"/>
          </p:nvPr>
        </p:nvSpPr>
        <p:spPr>
          <a:xfrm>
            <a:off x="4780800" y="894218"/>
            <a:ext cx="4022100" cy="15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RunInference API = </a:t>
            </a:r>
            <a:r>
              <a:rPr lang="en"/>
              <a:t>Inference with M</a:t>
            </a:r>
            <a:r>
              <a:rPr lang="en"/>
              <a:t>L model in batch and streaming pipelines, without needing lots of boilerplate code.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58" name="Google Shape;158;p21"/>
          <p:cNvSpPr txBox="1"/>
          <p:nvPr>
            <p:ph idx="3" type="body"/>
          </p:nvPr>
        </p:nvSpPr>
        <p:spPr>
          <a:xfrm>
            <a:off x="268950" y="2889700"/>
            <a:ext cx="40542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needs</a:t>
            </a:r>
            <a:r>
              <a:rPr lang="en"/>
              <a:t> require combining multiple ML models. (Ensemble Modeling)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>
            <p:ph idx="4" type="body"/>
          </p:nvPr>
        </p:nvSpPr>
        <p:spPr>
          <a:xfrm>
            <a:off x="4860000" y="2889693"/>
            <a:ext cx="4022100" cy="15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RunInference API = </a:t>
            </a:r>
            <a:r>
              <a:rPr lang="en"/>
              <a:t>Using multiple RunInference transforms, build a pipeline that consists of multiple ML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subTitle"/>
          </p:nvPr>
        </p:nvSpPr>
        <p:spPr>
          <a:xfrm>
            <a:off x="53250" y="208425"/>
            <a:ext cx="4589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RunInference &gt;&gt; Custom DoFn</a:t>
            </a:r>
            <a:endParaRPr/>
          </a:p>
        </p:txBody>
      </p:sp>
      <p:sp>
        <p:nvSpPr>
          <p:cNvPr id="166" name="Google Shape;166;p22"/>
          <p:cNvSpPr txBox="1"/>
          <p:nvPr>
            <p:ph idx="2" type="body"/>
          </p:nvPr>
        </p:nvSpPr>
        <p:spPr>
          <a:xfrm>
            <a:off x="181100" y="1011600"/>
            <a:ext cx="39735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Seamlessly integrate ML model in a Beam pipeline for semantic enrichment of data.</a:t>
            </a:r>
            <a:endParaRPr/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350" y="528763"/>
            <a:ext cx="4085975" cy="4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75" y="2237687"/>
            <a:ext cx="1828265" cy="22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800" y="2264650"/>
            <a:ext cx="1175601" cy="2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53050" y="196875"/>
            <a:ext cx="7610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RunInference supports popular ML frameworks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0" y="1574149"/>
            <a:ext cx="2609654" cy="72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307" y="1189216"/>
            <a:ext cx="1939128" cy="138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55" y="1297028"/>
            <a:ext cx="2117632" cy="127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50" y="2782514"/>
            <a:ext cx="2942845" cy="8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2362" y="2295027"/>
            <a:ext cx="3116957" cy="1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0460" y="1921255"/>
            <a:ext cx="4845415" cy="271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RunInference ?</a:t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25" y="1290450"/>
            <a:ext cx="7979750" cy="2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ModelHandlers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6475" y="292350"/>
            <a:ext cx="10046302" cy="495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KeyedModelHandler</a:t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6900" y="64822"/>
            <a:ext cx="8414076" cy="55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Example</a:t>
            </a:r>
            <a:endParaRPr sz="2200"/>
          </a:p>
        </p:txBody>
      </p:sp>
      <p:sp>
        <p:nvSpPr>
          <p:cNvPr id="206" name="Google Shape;206;p27"/>
          <p:cNvSpPr txBox="1"/>
          <p:nvPr>
            <p:ph idx="2" type="body"/>
          </p:nvPr>
        </p:nvSpPr>
        <p:spPr>
          <a:xfrm>
            <a:off x="302550" y="874050"/>
            <a:ext cx="39735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and ranking with Sequential Pattern: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BLIP</a:t>
            </a:r>
            <a:r>
              <a:rPr lang="en"/>
              <a:t>: Image Captioning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CLIP</a:t>
            </a:r>
            <a:r>
              <a:rPr lang="en"/>
              <a:t>: Ranking captions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50" y="129600"/>
            <a:ext cx="3667125" cy="47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50" y="2761225"/>
            <a:ext cx="4263076" cy="8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BLIP: Image Captioning</a:t>
            </a:r>
            <a:endParaRPr sz="2200"/>
          </a:p>
        </p:txBody>
      </p:sp>
      <p:sp>
        <p:nvSpPr>
          <p:cNvPr id="215" name="Google Shape;215;p28"/>
          <p:cNvSpPr txBox="1"/>
          <p:nvPr>
            <p:ph idx="2" type="subTitle"/>
          </p:nvPr>
        </p:nvSpPr>
        <p:spPr>
          <a:xfrm>
            <a:off x="4764750" y="210312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CLIP: Caption Ranking</a:t>
            </a:r>
            <a:endParaRPr sz="2200"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717414"/>
            <a:ext cx="4243524" cy="231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750" y="1623150"/>
            <a:ext cx="4243523" cy="2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Inference Pipeline in Beam as a DAG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25" y="931250"/>
            <a:ext cx="8788874" cy="36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198051" y="1891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[URLs]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Inference Pipeline in Beam as a DAG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76" y="367647"/>
            <a:ext cx="5249849" cy="489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/>
          <p:nvPr/>
        </p:nvSpPr>
        <p:spPr>
          <a:xfrm>
            <a:off x="2736100" y="2610425"/>
            <a:ext cx="3006900" cy="589800"/>
          </a:xfrm>
          <a:prstGeom prst="rect">
            <a:avLst/>
          </a:prstGeom>
          <a:noFill/>
          <a:ln cap="flat" cmpd="sng" w="28575">
            <a:solidFill>
              <a:srgbClr val="45B6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2722250" y="4109000"/>
            <a:ext cx="3784500" cy="241800"/>
          </a:xfrm>
          <a:prstGeom prst="rect">
            <a:avLst/>
          </a:prstGeom>
          <a:noFill/>
          <a:ln cap="flat" cmpd="sng" w="28575">
            <a:solidFill>
              <a:srgbClr val="45B6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041450" y="1364975"/>
            <a:ext cx="7061100" cy="1479600"/>
          </a:xfrm>
          <a:prstGeom prst="roundRect">
            <a:avLst>
              <a:gd fmla="val 16667" name="adj"/>
            </a:avLst>
          </a:prstGeom>
          <a:solidFill>
            <a:srgbClr val="FF570B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3940025" y="4006875"/>
            <a:ext cx="494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A54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Shubham Krishna</a:t>
            </a:r>
            <a:br>
              <a:rPr lang="en" sz="1800">
                <a:solidFill>
                  <a:srgbClr val="000A54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</a:br>
            <a:r>
              <a:rPr lang="en" sz="1800">
                <a:solidFill>
                  <a:srgbClr val="000A54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ML Engineer, </a:t>
            </a:r>
            <a:r>
              <a:rPr lang="en" sz="1800" u="sng">
                <a:solidFill>
                  <a:srgbClr val="45B6FE"/>
                </a:solidFill>
                <a:latin typeface="Comfortaa SemiBold"/>
                <a:ea typeface="Comfortaa SemiBold"/>
                <a:cs typeface="Comfortaa SemiBold"/>
                <a:sym typeface="Comfortaa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ML6</a:t>
            </a:r>
            <a:endParaRPr sz="1800">
              <a:solidFill>
                <a:srgbClr val="45B6FE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1328325" y="1364975"/>
            <a:ext cx="63471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Apache Beam and Ensemble Modeling: A Winning Combination for Machine Learning</a:t>
            </a:r>
            <a:endParaRPr sz="2700"/>
          </a:p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Read Images from URLs</a:t>
            </a:r>
            <a:endParaRPr sz="2200"/>
          </a:p>
        </p:txBody>
      </p:sp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50" y="882550"/>
            <a:ext cx="3923051" cy="248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5895021" y="3566929"/>
            <a:ext cx="19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(Img URL, Image)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287450" y="19783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[URLs]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4">
            <a:alphaModFix/>
          </a:blip>
          <a:srcRect b="13093" l="8103" r="7919" t="14163"/>
          <a:stretch/>
        </p:blipFill>
        <p:spPr>
          <a:xfrm>
            <a:off x="4796997" y="1543050"/>
            <a:ext cx="4136448" cy="20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Preprocess Inputs for BLIP</a:t>
            </a:r>
            <a:endParaRPr sz="2200"/>
          </a:p>
        </p:txBody>
      </p:sp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5692692" y="3585500"/>
            <a:ext cx="23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(Img URL, torch.Tensor)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809438"/>
            <a:ext cx="4294973" cy="152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13041" l="6240" r="11751" t="10471"/>
          <a:stretch/>
        </p:blipFill>
        <p:spPr>
          <a:xfrm>
            <a:off x="4807825" y="1521400"/>
            <a:ext cx="4109049" cy="21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5">
            <a:alphaModFix/>
          </a:blip>
          <a:srcRect b="0" l="2800" r="-2799" t="0"/>
          <a:stretch/>
        </p:blipFill>
        <p:spPr>
          <a:xfrm>
            <a:off x="4848175" y="4394250"/>
            <a:ext cx="2019348" cy="53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3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Inference using BLIP</a:t>
            </a:r>
            <a:endParaRPr sz="2200"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75" y="1005587"/>
            <a:ext cx="4284049" cy="31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814" y="1268969"/>
            <a:ext cx="4054200" cy="260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Inference using BLIP</a:t>
            </a:r>
            <a:endParaRPr sz="2200"/>
          </a:p>
        </p:txBody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75" y="1005587"/>
            <a:ext cx="4284049" cy="31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390" y="1325713"/>
            <a:ext cx="4111901" cy="249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PostProcess BLIP Output</a:t>
            </a:r>
            <a:endParaRPr sz="2200"/>
          </a:p>
        </p:txBody>
      </p:sp>
      <p:sp>
        <p:nvSpPr>
          <p:cNvPr id="277" name="Google Shape;27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3125"/>
            <a:ext cx="4262523" cy="24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 rotWithShape="1">
          <a:blip r:embed="rId4">
            <a:alphaModFix/>
          </a:blip>
          <a:srcRect b="14191" l="6484" r="15676" t="14062"/>
          <a:stretch/>
        </p:blipFill>
        <p:spPr>
          <a:xfrm>
            <a:off x="4775325" y="1683812"/>
            <a:ext cx="4121801" cy="17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Grouping Image and BLIP Output </a:t>
            </a:r>
            <a:endParaRPr sz="1700"/>
          </a:p>
        </p:txBody>
      </p:sp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004025"/>
            <a:ext cx="4289577" cy="304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785" y="2126650"/>
            <a:ext cx="4113999" cy="8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Preprocess Inputs for CLIP</a:t>
            </a:r>
            <a:endParaRPr sz="2200"/>
          </a:p>
        </p:txBody>
      </p:sp>
      <p:sp>
        <p:nvSpPr>
          <p:cNvPr id="293" name="Google Shape;29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7325"/>
            <a:ext cx="4289603" cy="30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828" y="1196938"/>
            <a:ext cx="4777849" cy="27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 rotWithShape="1">
          <a:blip r:embed="rId5">
            <a:alphaModFix/>
          </a:blip>
          <a:srcRect b="0" l="2800" r="-2799" t="0"/>
          <a:stretch/>
        </p:blipFill>
        <p:spPr>
          <a:xfrm>
            <a:off x="4848175" y="4394250"/>
            <a:ext cx="2019348" cy="53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Inference using CLIP</a:t>
            </a:r>
            <a:endParaRPr sz="2200"/>
          </a:p>
        </p:txBody>
      </p:sp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9725"/>
            <a:ext cx="4272998" cy="282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257" y="1235597"/>
            <a:ext cx="4054201" cy="2672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idx="1" type="subTitle"/>
          </p:nvPr>
        </p:nvSpPr>
        <p:spPr>
          <a:xfrm>
            <a:off x="221875" y="208425"/>
            <a:ext cx="4054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PostProcess CLIP Output</a:t>
            </a:r>
            <a:endParaRPr sz="2200"/>
          </a:p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8200"/>
            <a:ext cx="4256323" cy="34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 rotWithShape="1">
          <a:blip r:embed="rId4">
            <a:alphaModFix/>
          </a:blip>
          <a:srcRect b="15079" l="5452" r="15415" t="9895"/>
          <a:stretch/>
        </p:blipFill>
        <p:spPr>
          <a:xfrm>
            <a:off x="4786175" y="1533176"/>
            <a:ext cx="4114775" cy="20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Printing the results nicely</a:t>
            </a:r>
            <a:endParaRPr/>
          </a:p>
        </p:txBody>
      </p:sp>
      <p:sp>
        <p:nvSpPr>
          <p:cNvPr id="318" name="Google Shape;31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45" y="788313"/>
            <a:ext cx="6760709" cy="402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172500" y="1248000"/>
            <a:ext cx="3577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Machine Learning services company.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We help our clients build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machine learning applications using technologies such as Apache Beam.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75" y="1314700"/>
            <a:ext cx="2767400" cy="27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367400" y="203025"/>
            <a:ext cx="31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Who is ML6?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RunInference transform eliminates the need for extensive boilerplate code in pipelines with machine learning models.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RunInference transforms enable complex pipelines with minimal code for multi-ML models.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pipeline can be used for captioning images for finetuning Stable Diffusion. </a:t>
            </a:r>
            <a:endParaRPr/>
          </a:p>
        </p:txBody>
      </p:sp>
      <p:sp>
        <p:nvSpPr>
          <p:cNvPr id="326" name="Google Shape;32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Tutorial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2"/>
          <p:cNvSpPr txBox="1"/>
          <p:nvPr/>
        </p:nvSpPr>
        <p:spPr>
          <a:xfrm>
            <a:off x="1004675" y="1331950"/>
            <a:ext cx="7315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Code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800" u="sng">
                <a:solidFill>
                  <a:srgbClr val="45B6FE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Link</a:t>
            </a:r>
            <a:endParaRPr sz="18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Tutorial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800" u="sng">
                <a:solidFill>
                  <a:srgbClr val="45B6FE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Beam Documentation Link</a:t>
            </a:r>
            <a:endParaRPr sz="18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Slides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 sz="1800" u="sng">
                <a:solidFill>
                  <a:srgbClr val="45B6FE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Link</a:t>
            </a:r>
            <a:endParaRPr sz="1800">
              <a:solidFill>
                <a:srgbClr val="45B6F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5B6FE"/>
            </a:gs>
            <a:gs pos="100000">
              <a:srgbClr val="167CD6"/>
            </a:gs>
          </a:gsLst>
          <a:lin ang="5400012" scaled="0"/>
        </a:gra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idx="4294967295" type="title"/>
          </p:nvPr>
        </p:nvSpPr>
        <p:spPr>
          <a:xfrm>
            <a:off x="456525" y="1951800"/>
            <a:ext cx="48663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ED500"/>
                </a:solidFill>
                <a:latin typeface="Comfortaa"/>
                <a:ea typeface="Comfortaa"/>
                <a:cs typeface="Comfortaa"/>
                <a:sym typeface="Comfortaa"/>
              </a:rPr>
              <a:t>QUESTIONS?</a:t>
            </a:r>
            <a:endParaRPr b="1" sz="4800">
              <a:solidFill>
                <a:srgbClr val="FED5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5656200" y="2912575"/>
            <a:ext cx="450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shubham-krishna-998922108 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shub-kris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>
            <a:off x="5394875" y="338391"/>
            <a:ext cx="25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Shubham Krishna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244" y="2864230"/>
            <a:ext cx="500300" cy="5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838" y="3363063"/>
            <a:ext cx="361125" cy="3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5B6FE"/>
            </a:gs>
            <a:gs pos="100000">
              <a:srgbClr val="167CD6"/>
            </a:gs>
          </a:gsLst>
          <a:lin ang="5400012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75" y="816775"/>
            <a:ext cx="2226476" cy="29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1666875" y="3929050"/>
            <a:ext cx="404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Philippe Moussalli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Machine Learning Engineer, ML6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479250" y="271475"/>
            <a:ext cx="290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Ensemble Modeling for solving complex use-cases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Beam RunInference</a:t>
            </a:r>
            <a:r>
              <a:rPr lang="en"/>
              <a:t>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Seamless integration of ML in a Beam pipeline for semantic enrichment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multiple Runinference transforms for pipelines with multiple ML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Semantic Enrichment: ML models provide semantic information.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needs often involve the use of multiple machine learning models, each addressing a specific subtask and contributing unique capabilities.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Enrichment of Data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56350" y="900950"/>
            <a:ext cx="84111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Categorise: Add specific label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Sentiment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important keywords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Captioning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Speech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53050" y="196875"/>
            <a:ext cx="6945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Modeling</a:t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2320375" y="4118675"/>
            <a:ext cx="461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mfortaa"/>
                <a:ea typeface="Comfortaa"/>
                <a:cs typeface="Comfortaa"/>
                <a:sym typeface="Comfortaa"/>
              </a:rPr>
              <a:t>Fig.1. </a:t>
            </a:r>
            <a:r>
              <a:rPr lang="en" sz="900">
                <a:latin typeface="Comfortaa"/>
                <a:ea typeface="Comfortaa"/>
                <a:cs typeface="Comfortaa"/>
                <a:sym typeface="Comfortaa"/>
              </a:rPr>
              <a:t>Example</a:t>
            </a:r>
            <a:r>
              <a:rPr lang="en" sz="900">
                <a:latin typeface="Comfortaa"/>
                <a:ea typeface="Comfortaa"/>
                <a:cs typeface="Comfortaa"/>
                <a:sym typeface="Comfortaa"/>
              </a:rPr>
              <a:t> of a Multi model pipeline, taken from a tutorial on RunInference on Dataflow: </a:t>
            </a:r>
            <a:r>
              <a:rPr lang="en" sz="900" u="sng">
                <a:solidFill>
                  <a:srgbClr val="167CD6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900">
              <a:solidFill>
                <a:srgbClr val="167CD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878175"/>
            <a:ext cx="7740021" cy="3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5B6FE"/>
            </a:gs>
            <a:gs pos="100000">
              <a:srgbClr val="167CD6"/>
            </a:gs>
          </a:gsLst>
          <a:lin ang="5400012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309355" y="130200"/>
            <a:ext cx="39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Text and horizontal image</a:t>
            </a:r>
            <a:endParaRPr sz="18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19075" y="4805525"/>
            <a:ext cx="125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A54"/>
                </a:solidFill>
                <a:latin typeface="Comfortaa"/>
                <a:ea typeface="Comfortaa"/>
                <a:cs typeface="Comfortaa"/>
                <a:sym typeface="Comfortaa"/>
              </a:rPr>
              <a:t>    PAGE NUMBER</a:t>
            </a:r>
            <a:endParaRPr b="1" sz="600">
              <a:solidFill>
                <a:srgbClr val="000A5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20"/>
          <p:cNvSpPr txBox="1"/>
          <p:nvPr>
            <p:ph type="title"/>
          </p:nvPr>
        </p:nvSpPr>
        <p:spPr>
          <a:xfrm>
            <a:off x="116850" y="146725"/>
            <a:ext cx="89103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r>
              <a:rPr lang="en"/>
              <a:t> Modeling: Sequential vs A/B</a:t>
            </a:r>
            <a:endParaRPr/>
          </a:p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2900"/>
            <a:ext cx="8839204" cy="10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96" y="2614352"/>
            <a:ext cx="7417800" cy="2245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2262362" y="2078675"/>
            <a:ext cx="26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Sequential Pattern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2192400" y="4498450"/>
            <a:ext cx="26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A/B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Pattern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